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e\Doctorat\Lucrare\LR\nr.%20de%20articole%20in%20functie%20de%20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0"/>
  <c:chart>
    <c:autoTitleDeleted val="1"/>
    <c:plotArea>
      <c:layout>
        <c:manualLayout>
          <c:layoutTarget val="inner"/>
          <c:xMode val="edge"/>
          <c:yMode val="edge"/>
          <c:x val="6.9463683937656145E-2"/>
          <c:y val="5.3763440860215152E-2"/>
          <c:w val="0.90738816791419596"/>
          <c:h val="0.61085905088476933"/>
        </c:manualLayout>
      </c:layout>
      <c:lineChart>
        <c:grouping val="standard"/>
        <c:ser>
          <c:idx val="0"/>
          <c:order val="0"/>
          <c:tx>
            <c:strRef>
              <c:f>Sheet1!$A$1</c:f>
              <c:strCache>
                <c:ptCount val="1"/>
                <c:pt idx="0">
                  <c:v>Number of items</c:v>
                </c:pt>
              </c:strCache>
            </c:strRef>
          </c:tx>
          <c:dLbls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Sheet1!$B$2:$B$13</c:f>
              <c:numCache>
                <c:formatCode>0</c:formatCode>
                <c:ptCount val="12"/>
                <c:pt idx="0">
                  <c:v>2005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2013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cat>
          <c:val>
            <c:numRef>
              <c:f>Sheet1!$A$2:$A$13</c:f>
              <c:numCache>
                <c:formatCode>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3</c:v>
                </c:pt>
                <c:pt idx="5">
                  <c:v>7</c:v>
                </c:pt>
                <c:pt idx="6">
                  <c:v>3</c:v>
                </c:pt>
                <c:pt idx="7">
                  <c:v>7</c:v>
                </c:pt>
                <c:pt idx="8">
                  <c:v>10</c:v>
                </c:pt>
                <c:pt idx="9">
                  <c:v>12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</c:ser>
        <c:marker val="1"/>
        <c:axId val="171915520"/>
        <c:axId val="171958272"/>
      </c:lineChart>
      <c:catAx>
        <c:axId val="171915520"/>
        <c:scaling>
          <c:orientation val="minMax"/>
        </c:scaling>
        <c:axPos val="b"/>
        <c:numFmt formatCode="0" sourceLinked="1"/>
        <c:majorTickMark val="none"/>
        <c:tickLblPos val="nextTo"/>
        <c:crossAx val="171958272"/>
        <c:crosses val="autoZero"/>
        <c:auto val="1"/>
        <c:lblAlgn val="ctr"/>
        <c:lblOffset val="100"/>
      </c:catAx>
      <c:valAx>
        <c:axId val="171958272"/>
        <c:scaling>
          <c:orientation val="minMax"/>
        </c:scaling>
        <c:axPos val="l"/>
        <c:majorGridlines/>
        <c:numFmt formatCode="0" sourceLinked="1"/>
        <c:majorTickMark val="none"/>
        <c:tickLblPos val="nextTo"/>
        <c:crossAx val="17191552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tx1">
              <a:lumMod val="75000"/>
              <a:lumOff val="25000"/>
            </a:schemeClr>
          </a:solidFill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A372C9-2498-468A-A939-B4C6BF22AD0B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0FE812-AED1-4B1F-862B-0326131B09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136904" cy="3312368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>
                <a:latin typeface="+mn-lt"/>
              </a:rPr>
              <a:t>FINANCIAL PERFORMANCE - ORGANIZATIONAL SUSTAINABILITY RELATIONSHIP FROM AN ACCOUNTING FINANCIAL PERSPECTIVE. LITERATURE </a:t>
            </a:r>
            <a:r>
              <a:rPr lang="ro-RO" sz="2800" b="1" dirty="0" smtClean="0">
                <a:latin typeface="+mn-lt"/>
              </a:rPr>
              <a:t>REVIEW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797152"/>
            <a:ext cx="7854696" cy="1752600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Phd</a:t>
            </a:r>
            <a:r>
              <a:rPr lang="en-US" sz="2400" b="1" dirty="0" smtClean="0"/>
              <a:t>. Mihaela </a:t>
            </a:r>
            <a:r>
              <a:rPr lang="en-US" sz="2400" b="1" dirty="0" err="1" smtClean="0"/>
              <a:t>Neacșu</a:t>
            </a:r>
            <a:endParaRPr lang="en-US" sz="2400" b="1" dirty="0" smtClean="0"/>
          </a:p>
          <a:p>
            <a:r>
              <a:rPr lang="en-US" sz="2400" dirty="0" err="1" smtClean="0"/>
              <a:t>Alexandru</a:t>
            </a:r>
            <a:r>
              <a:rPr lang="en-US" sz="2400" dirty="0" smtClean="0"/>
              <a:t> </a:t>
            </a:r>
            <a:r>
              <a:rPr lang="en-US" sz="2400" dirty="0" err="1"/>
              <a:t>Ioan</a:t>
            </a:r>
            <a:r>
              <a:rPr lang="en-US" sz="2400" dirty="0"/>
              <a:t> </a:t>
            </a:r>
            <a:r>
              <a:rPr lang="en-US" sz="2400" dirty="0" err="1"/>
              <a:t>Cuza</a:t>
            </a:r>
            <a:r>
              <a:rPr lang="en-US" sz="2400" dirty="0"/>
              <a:t> University of </a:t>
            </a:r>
            <a:r>
              <a:rPr lang="en-US" sz="2400" dirty="0" err="1"/>
              <a:t>Iaşi</a:t>
            </a:r>
            <a:r>
              <a:rPr lang="en-US" sz="2400" dirty="0"/>
              <a:t>, Faculty of Economics and Business Administration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ără titlu.jp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395536" y="980728"/>
            <a:ext cx="8496944" cy="566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1"/>
            <a:ext cx="8363272" cy="5112567"/>
          </a:xfrm>
        </p:spPr>
        <p:txBody>
          <a:bodyPr>
            <a:normAutofit lnSpcReduction="10000"/>
          </a:bodyPr>
          <a:lstStyle/>
          <a:p>
            <a:pPr algn="just"/>
            <a:r>
              <a:rPr lang="ro-RO" sz="2400" b="1" dirty="0"/>
              <a:t>Accounting is considered the language of business, and business success is evaluated and analyzed through the prism of this language (Frost &amp; Rooney, 2021). </a:t>
            </a:r>
            <a:endParaRPr lang="ro-RO" sz="2400" b="1" dirty="0" smtClean="0"/>
          </a:p>
          <a:p>
            <a:pPr algn="just"/>
            <a:r>
              <a:rPr lang="ro-RO" sz="2400" b="1" dirty="0" smtClean="0"/>
              <a:t>Research on </a:t>
            </a:r>
            <a:r>
              <a:rPr lang="ro-RO" sz="2400" b="1" dirty="0"/>
              <a:t>the relationship between accounting and sustainability appeared in the early 1990</a:t>
            </a:r>
            <a:r>
              <a:rPr lang="en-US" sz="2400" b="1" dirty="0"/>
              <a:t>’</a:t>
            </a:r>
            <a:r>
              <a:rPr lang="ro-RO" sz="2400" b="1" dirty="0"/>
              <a:t>s (Lamberton, 2005</a:t>
            </a:r>
            <a:r>
              <a:rPr lang="ro-RO" sz="2400" b="1" dirty="0" smtClean="0"/>
              <a:t>).</a:t>
            </a:r>
          </a:p>
          <a:p>
            <a:pPr algn="just"/>
            <a:r>
              <a:rPr lang="ro-RO" sz="2400" b="1" dirty="0"/>
              <a:t>Accounting is becoming a very important tool, used in facilitating and creating the levers needed to implement sustainability in organizations. </a:t>
            </a:r>
            <a:endParaRPr lang="ro-RO" sz="2400" b="1" dirty="0" smtClean="0"/>
          </a:p>
          <a:p>
            <a:pPr algn="just"/>
            <a:r>
              <a:rPr lang="ro-RO" sz="2400" b="1" dirty="0" smtClean="0"/>
              <a:t>Traxler </a:t>
            </a:r>
            <a:r>
              <a:rPr lang="ro-RO" sz="2400" b="1" dirty="0"/>
              <a:t>et al (2020) argue that if traditional accounting optimizes economic performance, then sustainable accounting becomes a successful tool for managing and controlling the social and environmental impact of organizations.</a:t>
            </a:r>
            <a:endParaRPr lang="en-US" sz="2400" b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074" name="AutoShape 2" descr="Space Opportunities - Movement in the Heavens | Future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Space Opportunities - Movement in the Heavens | Future 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come-increase-financial-performance-analytics-long-term-investment-fund-management-revenue-growth-interest-rate-107972100.jpg"/>
          <p:cNvPicPr>
            <a:picLocks noChangeAspect="1"/>
          </p:cNvPicPr>
          <p:nvPr/>
        </p:nvPicPr>
        <p:blipFill>
          <a:blip r:embed="rId2" cstate="print">
            <a:lum bright="30000" contrast="40000"/>
          </a:blip>
          <a:stretch>
            <a:fillRect/>
          </a:stretch>
        </p:blipFill>
        <p:spPr>
          <a:xfrm>
            <a:off x="1691680" y="881336"/>
            <a:ext cx="59766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722344"/>
          </a:xfrm>
        </p:spPr>
        <p:txBody>
          <a:bodyPr>
            <a:normAutofit/>
          </a:bodyPr>
          <a:lstStyle/>
          <a:p>
            <a:r>
              <a:rPr lang="ro-RO" sz="3200" dirty="0">
                <a:latin typeface="+mn-lt"/>
              </a:rPr>
              <a:t>CONCLUSIONS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accounting sector, in practice, has been easily engaged in organizational sustainability issues (Burritt &amp; Tingey-Holyoak, 2011). </a:t>
            </a: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sustainability issues will be part of future accounting practices, then relevant research is needed to insert these practices into the economic activity of entities. </a:t>
            </a: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Accounting strategies should provide information on substitute products and services. </a:t>
            </a:r>
            <a:endParaRPr lang="ro-RO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ro-RO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Significant </a:t>
            </a:r>
            <a:r>
              <a:rPr lang="ro-R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accounting techniques used to implement organizational sustainability must focus on innovation and creativity (Schaltegger, Bennett, Burritt, &amp; Jasch, 2008).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216024"/>
          </a:xfrm>
        </p:spPr>
        <p:txBody>
          <a:bodyPr>
            <a:normAutofit fontScale="90000"/>
          </a:bodyPr>
          <a:lstStyle/>
          <a:p>
            <a:r>
              <a:rPr lang="ro-RO" sz="1200" b="1" dirty="0" smtClean="0"/>
              <a:t>BIBLIOGRAPHY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25000" lnSpcReduction="20000"/>
          </a:bodyPr>
          <a:lstStyle/>
          <a:p>
            <a:pPr lvl="0" algn="just">
              <a:buNone/>
            </a:pPr>
            <a:r>
              <a:rPr lang="ro-RO" dirty="0" smtClean="0"/>
              <a:t>Abbas, J. (2020). Impact of total quality management on corporate sustainability through the mediating effect of knowledge management.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244</a:t>
            </a:r>
            <a:r>
              <a:rPr lang="ro-RO" dirty="0" smtClean="0"/>
              <a:t>, 1-11.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Afzal, F., Lim, B., &amp; Prasad, D. (2017). An investigation of corporate approaches to sustainability in the construction industry. </a:t>
            </a:r>
            <a:r>
              <a:rPr lang="ro-RO" i="1" dirty="0" smtClean="0"/>
              <a:t>Procedia Engineering</a:t>
            </a:r>
            <a:r>
              <a:rPr lang="ro-RO" dirty="0" smtClean="0"/>
              <a:t> </a:t>
            </a:r>
            <a:r>
              <a:rPr lang="ro-RO" i="1" dirty="0" smtClean="0"/>
              <a:t>, 180</a:t>
            </a:r>
            <a:r>
              <a:rPr lang="ro-RO" dirty="0" smtClean="0"/>
              <a:t>, 202-210.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Albu C., Albu N. (2004). </a:t>
            </a:r>
            <a:r>
              <a:rPr lang="ro-RO" i="1" dirty="0" smtClean="0"/>
              <a:t>Instrumente de management al performanței.</a:t>
            </a:r>
            <a:r>
              <a:rPr lang="ro-RO" dirty="0" smtClean="0"/>
              <a:t> București: Editura Economică.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Algarni, M., Ali, M., Albort-Morant, G., Leal-Rodríguez, A., Latan, H., Ali, I., și alții. (2022). Make green, live clean! Linking adaptive capability and environmental behavior with financial performance through corporate sustainability performance.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, 1-54.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Amui, L., Jabbour, C., &amp; de Sousa Jabbour, A. (2017). Sustainability as a dynamic organizational capability: A systematic review and a future agenda toward a sustainable transition.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(142)</a:t>
            </a:r>
            <a:r>
              <a:rPr lang="ro-RO" dirty="0" smtClean="0"/>
              <a:t>, 308-322.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Aris, N., Othman, R., Chik, W., &amp; Rahman, S. (2016). Creating a Culture of Sustainability using Mission Statements of Cooperative Organizations. </a:t>
            </a:r>
            <a:r>
              <a:rPr lang="ro-RO" i="1" dirty="0" smtClean="0"/>
              <a:t>Environment-behaviour proceedings journal</a:t>
            </a:r>
            <a:r>
              <a:rPr lang="ro-RO" dirty="0" smtClean="0"/>
              <a:t> </a:t>
            </a:r>
            <a:r>
              <a:rPr lang="ro-RO" i="1" dirty="0" smtClean="0"/>
              <a:t>, 1</a:t>
            </a:r>
            <a:r>
              <a:rPr lang="ro-RO" dirty="0" smtClean="0"/>
              <a:t>, 387-393.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Avery, A. (2020). After the disclosure: measuring the short-term and long-term impacts of data breach disclosures on the financial performance of organizations. </a:t>
            </a:r>
            <a:r>
              <a:rPr lang="ro-RO" i="1" dirty="0" smtClean="0"/>
              <a:t>Information and Computer Security</a:t>
            </a:r>
            <a:r>
              <a:rPr lang="ro-RO" dirty="0" smtClean="0"/>
              <a:t> </a:t>
            </a:r>
            <a:r>
              <a:rPr lang="ro-RO" i="1" dirty="0" smtClean="0"/>
              <a:t>, 29</a:t>
            </a:r>
            <a:r>
              <a:rPr lang="ro-RO" dirty="0" smtClean="0"/>
              <a:t>, 500-525.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Barbosa, M., Castaneda -Ayarza, J., &amp; Lombardo Ferreira, D. (2020). Sustainable Strategic Management (GES): Sustainability in small business.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258</a:t>
            </a:r>
            <a:r>
              <a:rPr lang="ro-RO" dirty="0" smtClean="0"/>
              <a:t>, 1-11.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Bastas, A., &amp; Liyanage, K. (2019). Integrated quality and supply chain management business diagnostics for organizational sustainability improvement. </a:t>
            </a:r>
            <a:r>
              <a:rPr lang="ro-RO" i="1" dirty="0" smtClean="0"/>
              <a:t>Sustainable Production and Consumption</a:t>
            </a:r>
            <a:r>
              <a:rPr lang="ro-RO" dirty="0" smtClean="0"/>
              <a:t> </a:t>
            </a:r>
            <a:r>
              <a:rPr lang="ro-RO" i="1" dirty="0" smtClean="0"/>
              <a:t>, 17</a:t>
            </a:r>
            <a:r>
              <a:rPr lang="ro-RO" dirty="0" smtClean="0"/>
              <a:t>, 11-30.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Bastas, A., &amp; Liyanage, K. (2018). Sustainable supply chain quality management: A systematic review.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181</a:t>
            </a:r>
            <a:r>
              <a:rPr lang="ro-RO" dirty="0" smtClean="0"/>
              <a:t>, 726-744.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Batista, A., &amp; de Francisco, A. (2018). Organizational Sustainability Practices: A Study of the Firms Listed by the Corporate Sustainability Index. </a:t>
            </a:r>
            <a:r>
              <a:rPr lang="ro-RO" i="1" dirty="0" smtClean="0"/>
              <a:t>Sustainability</a:t>
            </a:r>
            <a:r>
              <a:rPr lang="ro-RO" dirty="0" smtClean="0"/>
              <a:t> </a:t>
            </a:r>
            <a:r>
              <a:rPr lang="ro-RO" i="1" dirty="0" smtClean="0"/>
              <a:t>, 10</a:t>
            </a:r>
            <a:r>
              <a:rPr lang="ro-RO" dirty="0" smtClean="0"/>
              <a:t>, 1-13.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Beusch, P., Frisk, J., Rosén, M., &amp; Dilla, W. (2022). Management control for sustainability: Towards integrated systems. </a:t>
            </a:r>
            <a:r>
              <a:rPr lang="ro-RO" i="1" dirty="0" smtClean="0"/>
              <a:t>Management Accounting Research</a:t>
            </a:r>
            <a:r>
              <a:rPr lang="ro-RO" dirty="0" smtClean="0"/>
              <a:t> </a:t>
            </a:r>
            <a:r>
              <a:rPr lang="ro-RO" i="1" dirty="0" smtClean="0"/>
              <a:t>, 54</a:t>
            </a:r>
            <a:r>
              <a:rPr lang="ro-RO" dirty="0" smtClean="0"/>
              <a:t>, 1-14.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Birnik, A. (2013). Developing climate change strategy: A framework for managers. </a:t>
            </a:r>
            <a:r>
              <a:rPr lang="ro-RO" i="1" dirty="0" smtClean="0"/>
              <a:t>Thunderbird International Business Review</a:t>
            </a:r>
            <a:r>
              <a:rPr lang="ro-RO" dirty="0" smtClean="0"/>
              <a:t> </a:t>
            </a:r>
            <a:r>
              <a:rPr lang="ro-RO" i="1" dirty="0" smtClean="0"/>
              <a:t>, 55</a:t>
            </a:r>
            <a:r>
              <a:rPr lang="ro-RO" dirty="0" smtClean="0"/>
              <a:t>, 699-717.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Bogliolo F. (2000). </a:t>
            </a:r>
            <a:r>
              <a:rPr lang="ro-RO" i="1" dirty="0" smtClean="0"/>
              <a:t>La création de valeur.</a:t>
            </a:r>
            <a:r>
              <a:rPr lang="ro-RO" dirty="0" smtClean="0"/>
              <a:t> Paris: Éditions dʼOrganisation.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Burritt, R., &amp; Schaltegger, S. (2010). Sustainability accounting and reporting: fad or trend? </a:t>
            </a:r>
            <a:r>
              <a:rPr lang="ro-RO" i="1" dirty="0" smtClean="0"/>
              <a:t>Accounting, Auditing &amp; Accountability Journal</a:t>
            </a:r>
            <a:r>
              <a:rPr lang="ro-RO" dirty="0" smtClean="0"/>
              <a:t> </a:t>
            </a:r>
            <a:r>
              <a:rPr lang="ro-RO" i="1" dirty="0" smtClean="0"/>
              <a:t>, (23)</a:t>
            </a:r>
            <a:r>
              <a:rPr lang="ro-RO" dirty="0" smtClean="0"/>
              <a:t>, 829-846.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Burritt, R., &amp; Tingey-Holyoak, J. (2011). Sustainability accounting research and professional practice: mind the gap. În B. R. Evans E., </a:t>
            </a:r>
            <a:r>
              <a:rPr lang="ro-RO" i="1" dirty="0" smtClean="0"/>
              <a:t>Bridging the Gap between Academic Accounting Research and Professional Practice</a:t>
            </a:r>
            <a:r>
              <a:rPr lang="ro-RO" dirty="0" smtClean="0"/>
              <a:t> (pg. 112-130). Sydney: The Institute of Chartered Accountants in Australia.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Burritt, R., Herzig, C., Schaltegger, S., &amp; Viere, T. (2019). Diffusion of environmental management accounting for cleaner production: Evidence from some case studies.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224</a:t>
            </a:r>
            <a:r>
              <a:rPr lang="ro-RO" dirty="0" smtClean="0"/>
              <a:t>, 479-491.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Büyükozkan, G., &amp; Karabulut, Y. (2018). Sustainability performance evaluation: Literature review and future directions. </a:t>
            </a:r>
            <a:r>
              <a:rPr lang="ro-RO" i="1" dirty="0" smtClean="0"/>
              <a:t>Journal of Environmental Management</a:t>
            </a:r>
            <a:r>
              <a:rPr lang="ro-RO" dirty="0" smtClean="0"/>
              <a:t> </a:t>
            </a:r>
            <a:r>
              <a:rPr lang="ro-RO" i="1" dirty="0" smtClean="0"/>
              <a:t>, 217</a:t>
            </a:r>
            <a:r>
              <a:rPr lang="ro-RO" dirty="0" smtClean="0"/>
              <a:t>, 253-267.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Calabrese, A., Forte, G., &amp; Ghiron, N. (2018). Fostering sustainability-oriented service innovation (SOSI) through business model renewal: The SOSI tool.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201</a:t>
            </a:r>
            <a:r>
              <a:rPr lang="ro-RO" dirty="0" smtClean="0"/>
              <a:t>, 783-791.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Ch’ng, P.-C., Cheah, J., &amp; Amran, A. (2021). Eco-innovation practices and sustainable business performance: The moderating effect of market turbulence in the Malaysian technology industry.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283</a:t>
            </a:r>
            <a:r>
              <a:rPr lang="ro-RO" dirty="0" smtClean="0"/>
              <a:t>, 1-11.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Cheah, J., Amran, A., &amp; Yahya, S. (2019). Internal oriented resources and social enterprises’ performance: How can social enterprises help themselves before helping others?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211</a:t>
            </a:r>
            <a:r>
              <a:rPr lang="ro-RO" dirty="0" smtClean="0"/>
              <a:t>, 607-619.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Cho, H.-J., &amp; Ahn, J.-Y. (2018). The dark side of wars for talent and layoffs: Evidence from Korean firms. </a:t>
            </a:r>
            <a:r>
              <a:rPr lang="ro-RO" i="1" dirty="0" smtClean="0"/>
              <a:t>Sustainability</a:t>
            </a:r>
            <a:r>
              <a:rPr lang="ro-RO" dirty="0" smtClean="0"/>
              <a:t> </a:t>
            </a:r>
            <a:r>
              <a:rPr lang="ro-RO" i="1" dirty="0" smtClean="0"/>
              <a:t>, 10</a:t>
            </a:r>
            <a:r>
              <a:rPr lang="ro-RO" dirty="0" smtClean="0"/>
              <a:t>, 1-18.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Contrafatto, M., &amp; Burns, J. (2013). Social and environmental accounting, organisational change and management accounting: A processual view. </a:t>
            </a:r>
            <a:r>
              <a:rPr lang="ro-RO" i="1" dirty="0" smtClean="0"/>
              <a:t>Management Accounting Research</a:t>
            </a:r>
            <a:r>
              <a:rPr lang="ro-RO" dirty="0" smtClean="0"/>
              <a:t> </a:t>
            </a:r>
            <a:r>
              <a:rPr lang="ro-RO" i="1" dirty="0" smtClean="0"/>
              <a:t>, 24</a:t>
            </a:r>
            <a:r>
              <a:rPr lang="ro-RO" dirty="0" smtClean="0"/>
              <a:t>, 349-365.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Cooper, R., &amp; Edgett, S. (2008). Maximizing productivity in product innovation. </a:t>
            </a:r>
            <a:r>
              <a:rPr lang="ro-RO" i="1" dirty="0" smtClean="0"/>
              <a:t>Research-Technology Management</a:t>
            </a:r>
            <a:r>
              <a:rPr lang="ro-RO" dirty="0" smtClean="0"/>
              <a:t> </a:t>
            </a:r>
            <a:r>
              <a:rPr lang="ro-RO" i="1" dirty="0" smtClean="0"/>
              <a:t>, 51</a:t>
            </a:r>
            <a:r>
              <a:rPr lang="ro-RO" dirty="0" smtClean="0"/>
              <a:t>, 47-58.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da Silva Batista, A., &amp; de Francisco, A. (2018). Organizational Sustainability Practices: A Study of the Firms Listed by the Corporate Sustainability Index. </a:t>
            </a:r>
            <a:r>
              <a:rPr lang="ro-RO" i="1" dirty="0" smtClean="0"/>
              <a:t>Sustainability</a:t>
            </a:r>
            <a:r>
              <a:rPr lang="ro-RO" dirty="0" smtClean="0"/>
              <a:t> </a:t>
            </a:r>
            <a:r>
              <a:rPr lang="ro-RO" i="1" dirty="0" smtClean="0"/>
              <a:t>, (10)</a:t>
            </a:r>
            <a:r>
              <a:rPr lang="ro-RO" dirty="0" smtClean="0"/>
              <a:t>, 1-13.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Dey, M., Bhattacharjee, S., Mahmood, M., Uddin, M., &amp; Biswas, S. (2022). Ethical leadership for better sustainable performance: Role of employee values, behavior and ethical climate.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337</a:t>
            </a:r>
            <a:r>
              <a:rPr lang="ro-RO" dirty="0" smtClean="0"/>
              <a:t>, 1-11.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Drucker, P. (1988). The Coming of the New Organization. </a:t>
            </a:r>
            <a:r>
              <a:rPr lang="ro-RO" i="1" dirty="0" smtClean="0"/>
              <a:t>Harvard Business Review</a:t>
            </a:r>
            <a:r>
              <a:rPr lang="ro-RO" dirty="0" smtClean="0"/>
              <a:t> , 1-12.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Dyck, B., Walker, K., &amp; Caza, A. (2019). Antecedents of sustainable organizing: A look at the relationship between organizational culture and the triple bottom line.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231</a:t>
            </a:r>
            <a:r>
              <a:rPr lang="ro-RO" dirty="0" smtClean="0"/>
              <a:t>, 1235-1247.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Eide, A., Saether, E., &amp; Aspelund, A. (2020). An investigation of leaders’ motivation, intellectual leadership, and sustainability strategy in relation to Norwegian manufacturers’ performance.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254</a:t>
            </a:r>
            <a:r>
              <a:rPr lang="ro-RO" dirty="0" smtClean="0"/>
              <a:t>, 1-12.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El-Kassar, A.-N., &amp; Singh, S. (2019). Green innovation and organizational performance: The influence of big data and the moderating role of management commitment and HR practices. </a:t>
            </a:r>
            <a:r>
              <a:rPr lang="ro-RO" i="1" dirty="0" smtClean="0"/>
              <a:t>Technological Forecasting &amp; Social Change</a:t>
            </a:r>
            <a:r>
              <a:rPr lang="ro-RO" dirty="0" smtClean="0"/>
              <a:t> </a:t>
            </a:r>
            <a:r>
              <a:rPr lang="ro-RO" i="1" dirty="0" smtClean="0"/>
              <a:t>, 144</a:t>
            </a:r>
            <a:r>
              <a:rPr lang="ro-RO" dirty="0" smtClean="0"/>
              <a:t>, 483-498.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Elkington, J. (1997). Cannibals with forks: The triple bottom line of the 21st Century. </a:t>
            </a:r>
            <a:r>
              <a:rPr lang="ro-RO" i="1" dirty="0" smtClean="0"/>
              <a:t>Environmental Quality Management</a:t>
            </a:r>
            <a:r>
              <a:rPr lang="ro-RO" dirty="0" smtClean="0"/>
              <a:t> , 37-51.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Esteves, F., Santos, J., &amp; Anunciação, P. (2012). Sustainability in the Information Society: A Proposal of Information Systems Requirements in View of the DPOBE Model for Organizational Sustainability. </a:t>
            </a:r>
            <a:r>
              <a:rPr lang="ro-RO" i="1" dirty="0" smtClean="0"/>
              <a:t>Procedia Technology</a:t>
            </a:r>
            <a:r>
              <a:rPr lang="ro-RO" dirty="0" smtClean="0"/>
              <a:t> </a:t>
            </a:r>
            <a:r>
              <a:rPr lang="ro-RO" i="1" dirty="0" smtClean="0"/>
              <a:t>, 5</a:t>
            </a:r>
            <a:r>
              <a:rPr lang="ro-RO" dirty="0" smtClean="0"/>
              <a:t>, 599 – 606.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Frost, G., &amp; Rooney, J. (2021). Considerations of sustainability in capital budgeting decision-making.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312</a:t>
            </a:r>
            <a:r>
              <a:rPr lang="ro-RO" dirty="0" smtClean="0"/>
              <a:t>, 1-13.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Gadenne, D., Mia, L., Sands, J., Winata, L., &amp; Hooi, G. (2012). The influence of sustainability performance management practices on organisational sustainability performance. </a:t>
            </a:r>
            <a:r>
              <a:rPr lang="ro-RO" i="1" dirty="0" smtClean="0"/>
              <a:t>Journal of Accounting and Organizational Change</a:t>
            </a:r>
            <a:r>
              <a:rPr lang="ro-RO" dirty="0" smtClean="0"/>
              <a:t> </a:t>
            </a:r>
            <a:r>
              <a:rPr lang="ro-RO" i="1" dirty="0" smtClean="0"/>
              <a:t>, 8</a:t>
            </a:r>
            <a:r>
              <a:rPr lang="ro-RO" dirty="0" smtClean="0"/>
              <a:t>, 210-235.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Gray, R. (2010). Is accounting for sustainability actually accounting for sustainability...and how would we know? An exploration of narratives of organisations and the planet. </a:t>
            </a:r>
            <a:r>
              <a:rPr lang="ro-RO" i="1" dirty="0" smtClean="0"/>
              <a:t>Accounting, Organizations and Society</a:t>
            </a:r>
            <a:r>
              <a:rPr lang="ro-RO" dirty="0" smtClean="0"/>
              <a:t> </a:t>
            </a:r>
            <a:r>
              <a:rPr lang="ro-RO" i="1" dirty="0" smtClean="0"/>
              <a:t>, 35</a:t>
            </a:r>
            <a:r>
              <a:rPr lang="ro-RO" dirty="0" smtClean="0"/>
              <a:t>, 47-62.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Gupta, S., Drave, V., Dwivedi, Y., Baabdullah, A., &amp; Ismagilova, E. (2020). Achieving superior organizational performance via big data predictive analytics: A dynamic capability view. </a:t>
            </a:r>
            <a:r>
              <a:rPr lang="ro-RO" i="1" dirty="0" smtClean="0"/>
              <a:t>Industrial Marketing Management</a:t>
            </a:r>
            <a:r>
              <a:rPr lang="ro-RO" dirty="0" smtClean="0"/>
              <a:t> </a:t>
            </a:r>
            <a:r>
              <a:rPr lang="ro-RO" i="1" dirty="0" smtClean="0"/>
              <a:t>, 90</a:t>
            </a:r>
            <a:r>
              <a:rPr lang="ro-RO" dirty="0" smtClean="0"/>
              <a:t>, 581-592.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Hussain, T., Edgeman, R., Eskildsen, J., Shoukry, A., &amp; Gan, S. (2018). Sustainable Enterprise Excellence: Attribute-Based Assessment Protocol. </a:t>
            </a:r>
            <a:r>
              <a:rPr lang="ro-RO" i="1" dirty="0" smtClean="0"/>
              <a:t>Sustainability</a:t>
            </a:r>
            <a:r>
              <a:rPr lang="ro-RO" dirty="0" smtClean="0"/>
              <a:t> </a:t>
            </a:r>
            <a:r>
              <a:rPr lang="ro-RO" i="1" dirty="0" smtClean="0"/>
              <a:t>, 11</a:t>
            </a:r>
            <a:r>
              <a:rPr lang="ro-RO" dirty="0" smtClean="0"/>
              <a:t>, 1-13.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Hjorth, P., &amp; Bagheri, A. (2006). Navigating towards sustainable development: A system dynamics approach. </a:t>
            </a:r>
            <a:r>
              <a:rPr lang="ro-RO" i="1" dirty="0" smtClean="0"/>
              <a:t>Futures</a:t>
            </a:r>
            <a:r>
              <a:rPr lang="ro-RO" dirty="0" smtClean="0"/>
              <a:t> </a:t>
            </a:r>
            <a:r>
              <a:rPr lang="ro-RO" i="1" dirty="0" smtClean="0"/>
              <a:t>, (38)</a:t>
            </a:r>
            <a:r>
              <a:rPr lang="ro-RO" dirty="0" smtClean="0"/>
              <a:t>, 74-92.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International Institute for Sustainable Development (IISD). (1992). </a:t>
            </a:r>
            <a:r>
              <a:rPr lang="ro-RO" i="1" dirty="0" smtClean="0"/>
              <a:t>Business Strategy for Sustainable Development: Leadership and Accountability for the ‘90s.</a:t>
            </a:r>
            <a:r>
              <a:rPr lang="ro-RO" dirty="0" smtClean="0"/>
              <a:t> Winnipeg, Canada.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Istrate, C., Robu, I.-B., Pavaloaia, L., &amp; Herghiligiu, I. (2017). Analysis of companies sustainability under the influence of environmental information disclosure. </a:t>
            </a:r>
            <a:r>
              <a:rPr lang="ro-RO" i="1" dirty="0" smtClean="0"/>
              <a:t>Environmental Engineering and Management Journal</a:t>
            </a:r>
            <a:r>
              <a:rPr lang="ro-RO" dirty="0" smtClean="0"/>
              <a:t> </a:t>
            </a:r>
            <a:r>
              <a:rPr lang="ro-RO" i="1" dirty="0" smtClean="0"/>
              <a:t>, 16</a:t>
            </a:r>
            <a:r>
              <a:rPr lang="ro-RO" dirty="0" smtClean="0"/>
              <a:t>, 957-967.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Javed, M., Rashid, M., &amp; Hussain, G. (2016). When does it pay to be good e A contingency perspective on corporate social and financial performance: would it work?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, 1062-1073.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Jennings, P., &amp; Zandbergen, P. (1995). Ecologically Sustainable Organizations: An Institutional Approach. </a:t>
            </a:r>
            <a:r>
              <a:rPr lang="ro-RO" i="1" dirty="0" smtClean="0"/>
              <a:t>Academy of Management Review</a:t>
            </a:r>
            <a:r>
              <a:rPr lang="ro-RO" dirty="0" smtClean="0"/>
              <a:t> </a:t>
            </a:r>
            <a:r>
              <a:rPr lang="ro-RO" i="1" dirty="0" smtClean="0"/>
              <a:t>, (20)</a:t>
            </a:r>
            <a:r>
              <a:rPr lang="ro-RO" dirty="0" smtClean="0"/>
              <a:t>, 1015-1052.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Jianu I. (2007). </a:t>
            </a:r>
            <a:r>
              <a:rPr lang="ro-RO" i="1" dirty="0" smtClean="0"/>
              <a:t>Evaluarea, prezentarea și analiza performanței întreprinderii.</a:t>
            </a:r>
            <a:r>
              <a:rPr lang="ro-RO" dirty="0" smtClean="0"/>
              <a:t> București: Editura CECCAR.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Journeault, M. (2016). The Integrated Scorecard in support of corporate sustainability strategies. </a:t>
            </a:r>
            <a:r>
              <a:rPr lang="ro-RO" i="1" dirty="0" smtClean="0"/>
              <a:t>Journal of Environmental Management</a:t>
            </a:r>
            <a:r>
              <a:rPr lang="ro-RO" dirty="0" smtClean="0"/>
              <a:t> </a:t>
            </a:r>
            <a:r>
              <a:rPr lang="ro-RO" i="1" dirty="0" smtClean="0"/>
              <a:t>, 182</a:t>
            </a:r>
            <a:r>
              <a:rPr lang="ro-RO" dirty="0" smtClean="0"/>
              <a:t>, 214-229.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Yadava, G., Kumar, A., Luthrac, S., Garza-Reyes, J., Kumar, V., &amp; Batista, L. (2020). A framework to achieve sustainability in manufacturing organisations of developing economies using industry 4.0 technologies’ enablers. </a:t>
            </a:r>
            <a:r>
              <a:rPr lang="ro-RO" i="1" dirty="0" smtClean="0"/>
              <a:t>Computers in Industry</a:t>
            </a:r>
            <a:r>
              <a:rPr lang="ro-RO" dirty="0" smtClean="0"/>
              <a:t> </a:t>
            </a:r>
            <a:r>
              <a:rPr lang="ro-RO" i="1" dirty="0" smtClean="0"/>
              <a:t>, 122</a:t>
            </a:r>
            <a:r>
              <a:rPr lang="ro-RO" dirty="0" smtClean="0"/>
              <a:t>, 1-13.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Yang, Y., Lau, A., Lee, P., &amp; Cheng, T. (2020). The performance implication of corporate social responsibility in matched Chinese small and medium-sized buyers and suppliers. </a:t>
            </a:r>
            <a:r>
              <a:rPr lang="ro-RO" i="1" dirty="0" smtClean="0"/>
              <a:t>International Journal of Production Economics</a:t>
            </a:r>
            <a:r>
              <a:rPr lang="ro-RO" dirty="0" smtClean="0"/>
              <a:t> </a:t>
            </a:r>
            <a:r>
              <a:rPr lang="ro-RO" i="1" dirty="0" smtClean="0"/>
              <a:t>, 230</a:t>
            </a:r>
            <a:r>
              <a:rPr lang="ro-RO" dirty="0" smtClean="0"/>
              <a:t>, 1-12.</a:t>
            </a:r>
            <a:endParaRPr lang="en-US" dirty="0" smtClean="0"/>
          </a:p>
          <a:p>
            <a:pPr lvl="0" algn="just">
              <a:buNone/>
            </a:pPr>
            <a:r>
              <a:rPr lang="ro-RO" dirty="0" smtClean="0"/>
              <a:t>Yusoff, Y., Omar, M., &amp; Zaman, M. (2019). Do all elements of green intellectual capital contribute toward business sustainability? Evidence from the Malaysian context using the Partial Least Squares method. </a:t>
            </a:r>
            <a:r>
              <a:rPr lang="ro-RO" i="1" dirty="0" smtClean="0"/>
              <a:t>Journal of Cleaner Production</a:t>
            </a:r>
            <a:r>
              <a:rPr lang="ro-RO" dirty="0" smtClean="0"/>
              <a:t> </a:t>
            </a:r>
            <a:r>
              <a:rPr lang="ro-RO" i="1" dirty="0" smtClean="0"/>
              <a:t>, 234</a:t>
            </a:r>
            <a:r>
              <a:rPr lang="ro-RO" dirty="0" smtClean="0"/>
              <a:t>, 626-637.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609786681564.jfif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6719" b="167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291264" cy="4968552"/>
          </a:xfrm>
        </p:spPr>
        <p:txBody>
          <a:bodyPr>
            <a:normAutofit/>
          </a:bodyPr>
          <a:lstStyle/>
          <a:p>
            <a:pPr algn="just"/>
            <a:r>
              <a:rPr lang="ro-RO" b="1" i="1" dirty="0"/>
              <a:t>Organizational sustainability efforts focus on three main areas: people, profit, and the environment (Elkington, 1997). </a:t>
            </a:r>
            <a:endParaRPr lang="ro-RO" b="1" i="1" dirty="0" smtClean="0"/>
          </a:p>
          <a:p>
            <a:pPr algn="just"/>
            <a:r>
              <a:rPr lang="ro-RO" b="1" dirty="0"/>
              <a:t>Sustainability has become a managerial behavior that plays an important </a:t>
            </a:r>
            <a:r>
              <a:rPr lang="ro-RO" b="1" dirty="0" smtClean="0"/>
              <a:t>role </a:t>
            </a:r>
            <a:r>
              <a:rPr lang="ro-RO" b="1" dirty="0"/>
              <a:t>in contemporary organizational </a:t>
            </a:r>
            <a:r>
              <a:rPr lang="ro-RO" b="1" dirty="0" smtClean="0"/>
              <a:t>strategy</a:t>
            </a:r>
            <a:r>
              <a:rPr lang="ro-RO" b="1" dirty="0"/>
              <a:t>. </a:t>
            </a:r>
            <a:endParaRPr lang="ro-RO" b="1" dirty="0" smtClean="0"/>
          </a:p>
          <a:p>
            <a:pPr algn="just"/>
            <a:r>
              <a:rPr lang="ro-RO" b="1" dirty="0" smtClean="0"/>
              <a:t>By </a:t>
            </a:r>
            <a:r>
              <a:rPr lang="ro-RO" b="1" dirty="0"/>
              <a:t>using sustainability in a more dynamic and integrated manner with management strategies, the entity responds more easily to changes in the business environment (Amui, Jabbour et al, 2017).</a:t>
            </a:r>
            <a:endParaRPr lang="en-US" b="1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7992888" cy="3168352"/>
          </a:xfrm>
        </p:spPr>
        <p:txBody>
          <a:bodyPr>
            <a:normAutofit fontScale="92500"/>
          </a:bodyPr>
          <a:lstStyle/>
          <a:p>
            <a:pPr algn="just"/>
            <a:r>
              <a:rPr lang="ro-RO" dirty="0" smtClean="0"/>
              <a:t>According </a:t>
            </a:r>
            <a:r>
              <a:rPr lang="ro-RO" dirty="0"/>
              <a:t>to Cooper and Edgett (2008) "we cannot drive what we cannot measure." </a:t>
            </a:r>
            <a:endParaRPr lang="ro-RO" dirty="0" smtClean="0"/>
          </a:p>
          <a:p>
            <a:pPr algn="just"/>
            <a:r>
              <a:rPr lang="ro-RO" dirty="0" smtClean="0"/>
              <a:t>In </a:t>
            </a:r>
            <a:r>
              <a:rPr lang="ro-RO" dirty="0"/>
              <a:t>this regard, organizations that claim to implement sustainable actions or claim to be sustainable should have a system for measuring their own financial performance. </a:t>
            </a:r>
            <a:endParaRPr lang="ro-RO" dirty="0" smtClean="0"/>
          </a:p>
          <a:p>
            <a:pPr algn="just"/>
            <a:r>
              <a:rPr lang="ro-RO" dirty="0" smtClean="0"/>
              <a:t>Organizations </a:t>
            </a:r>
            <a:r>
              <a:rPr lang="ro-RO" dirty="0"/>
              <a:t>are pressured by both internal and external factors to improve their performance in organizational sustainability. 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5" name="Picture 4" descr="sustainable-finance-scheme-s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149080"/>
            <a:ext cx="6934836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1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2280928"/>
            <a:ext cx="9154144" cy="45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3096344"/>
          </a:xfrm>
        </p:spPr>
        <p:txBody>
          <a:bodyPr/>
          <a:lstStyle/>
          <a:p>
            <a:pPr algn="just"/>
            <a:r>
              <a:rPr lang="ro-RO" dirty="0"/>
              <a:t>In order to identify current trends in the national and international literature regarding the analysis of the relationship between financial performance and organizational sustainability, we propose a research both quantitative and qualitative of some articles extracted from three main scientific databases: ScienceDirect, Scopus and Web of Science.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52527"/>
          </a:xfrm>
        </p:spPr>
        <p:txBody>
          <a:bodyPr>
            <a:normAutofit/>
          </a:bodyPr>
          <a:lstStyle/>
          <a:p>
            <a:pPr algn="just"/>
            <a:r>
              <a:rPr lang="ro-RO" dirty="0"/>
              <a:t>Starting from the fact that the objective of the research is to establish the current state of knowledge regarding organizational sustainability and financial performance, we chose as a search expression the following composite structure: "organizational sustainability" and "financial performance". </a:t>
            </a:r>
            <a:endParaRPr lang="ro-RO" dirty="0" smtClean="0"/>
          </a:p>
          <a:p>
            <a:pPr algn="just"/>
            <a:r>
              <a:rPr lang="ro-RO" dirty="0" smtClean="0"/>
              <a:t>Thus</a:t>
            </a:r>
            <a:r>
              <a:rPr lang="ro-RO" dirty="0"/>
              <a:t>, we identified 45 articles in the ScienceDirect database, 13 articles in the Scopus database and 4 articles in the Web of </a:t>
            </a:r>
            <a:r>
              <a:rPr lang="ro-RO" dirty="0" smtClean="0"/>
              <a:t>Science.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4.png"/>
          <p:cNvPicPr/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51520" y="836712"/>
            <a:ext cx="864096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ers_1400-x-640px-1-e1567545935266-1024x519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" y="1479322"/>
            <a:ext cx="9144000" cy="4010526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/>
        </p:nvGraphicFramePr>
        <p:xfrm>
          <a:off x="611560" y="2204864"/>
          <a:ext cx="82089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55576" y="836712"/>
          <a:ext cx="7704856" cy="5472609"/>
        </p:xfrm>
        <a:graphic>
          <a:graphicData uri="http://schemas.openxmlformats.org/drawingml/2006/table">
            <a:tbl>
              <a:tblPr/>
              <a:tblGrid>
                <a:gridCol w="2615564"/>
                <a:gridCol w="5089292"/>
              </a:tblGrid>
              <a:tr h="211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Domain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Researcher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Corporate sustainability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Dyck et al (2019); Abbas (2020); Stahl et al (2020); Algarni et al (2022)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0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Integrated sustainability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Maas et al (2016); Pavlopoulus et al (2017); Bastas &amp; Liyanage (2018, 2019); Hussain et al (2018);  Barbosa et al (2020); Beusch et al (2022)</a:t>
                      </a:r>
                      <a:endParaRPr lang="en-US" sz="1100" b="1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6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i="1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Sustainable accounting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Lamberton (2005); Gray (2010); Contrafatto &amp; Burns (2013); Pavlopoulus et al (2017); Büyükozkan &amp; Karabulut (2018); Traxler et al (2020); Frost &amp; Rooney (2021); Beusch et al (2022)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8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i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Sustainable development</a:t>
                      </a:r>
                      <a:endParaRPr lang="en-US" sz="1100" b="1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Gray (2010); Lawler &amp; Worley (2012); (Esteves et al, 2012); Journeault (2016); Afzal et al (2017); Istrate et al (2017);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Wang et al (2018);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Bаtistа &amp; de Frаncisco (2018); Lueg et al (2019); Cheah et al (2019); Yusoff et al (2019);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El-Kassar &amp; Singh (2019);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Traxler et al (2020);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Yang et al (2020); Ren &amp; Jackson (2020); Wahab (2021); Kavalić et al (2021); 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Nader et al (2022)</a:t>
                      </a:r>
                      <a:endParaRPr lang="en-US" sz="1100" dirty="0">
                        <a:solidFill>
                          <a:srgbClr val="000000"/>
                        </a:solidFill>
                        <a:latin typeface="Constantia" pitchFamily="18" charset="0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3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i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Social-corporate responsibility</a:t>
                      </a:r>
                      <a:endParaRPr lang="en-US" sz="1100" b="1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Sharma et al (2010); Phillips et al (2019); Lin et al (2019);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Martins et al (2019); Stahl et al (2020); Yang et al (2020);</a:t>
                      </a:r>
                      <a:endParaRPr lang="en-US" sz="1100" dirty="0">
                        <a:solidFill>
                          <a:srgbClr val="000000"/>
                        </a:solidFill>
                        <a:latin typeface="Constantia" pitchFamily="18" charset="0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64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i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Sustainable performance</a:t>
                      </a:r>
                      <a:endParaRPr lang="en-US" sz="1100" b="1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Turan et al (2008);  Gadenne et al (2012); Turan &amp; Needy (2013);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Jave et al (2016);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Suriyankietkaew &amp; Avery (2016); Aris et al (2016); Büyükozkan &amp; Karabulut (2018); Eide et al (2020); Yadav et al (2020);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Gupta et al (2020); Avery (2020); 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Ramos et al (2021); Samad et al (2021); Chʼng et al (2021); Algarni et al (2022);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Dey et al (2022)</a:t>
                      </a:r>
                      <a:endParaRPr lang="en-US" sz="1100" dirty="0">
                        <a:solidFill>
                          <a:srgbClr val="000000"/>
                        </a:solidFill>
                        <a:latin typeface="Constantia" pitchFamily="18" charset="0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67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i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Organizational sustainability</a:t>
                      </a:r>
                      <a:endParaRPr lang="en-US" sz="1100" b="1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Todoruț (2012); Birnik (2013); Pushkar &amp; Dragunova (2016); Merriman et al (2016);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Calabrese et al (2018); Hussain et al (2018); Tamayo-Torres et al (2019);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Lee &amp; Raschke (2020); Liedong et al (2022)</a:t>
                      </a:r>
                      <a:endParaRPr lang="en-US" sz="1100" dirty="0">
                        <a:solidFill>
                          <a:srgbClr val="000000"/>
                        </a:solidFill>
                        <a:latin typeface="Constantia" pitchFamily="18" charset="0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16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b="0" i="1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Organizational performance</a:t>
                      </a:r>
                      <a:endParaRPr lang="en-US" sz="1100" b="1">
                        <a:solidFill>
                          <a:srgbClr val="000000"/>
                        </a:solidFill>
                        <a:latin typeface="Constant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ea typeface="Times New Roman"/>
                          <a:cs typeface="Times New Roman"/>
                        </a:rPr>
                        <a:t>Cho &amp; Ahn (2018); </a:t>
                      </a:r>
                      <a:r>
                        <a:rPr lang="ro-RO" sz="1100" dirty="0">
                          <a:solidFill>
                            <a:srgbClr val="000000"/>
                          </a:solidFill>
                          <a:latin typeface="Constantia" pitchFamily="18" charset="0"/>
                          <a:cs typeface="Times New Roman"/>
                        </a:rPr>
                        <a:t>Xu et al (2020); Scheffer et al (2021)</a:t>
                      </a:r>
                      <a:endParaRPr lang="en-US" sz="1100" dirty="0">
                        <a:solidFill>
                          <a:srgbClr val="000000"/>
                        </a:solidFill>
                        <a:latin typeface="Constantia" pitchFamily="18" charset="0"/>
                        <a:cs typeface="Times New Roman"/>
                      </a:endParaRPr>
                    </a:p>
                  </a:txBody>
                  <a:tcPr marL="67889" marR="678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33872B7C3F9458FC30F67B058BB45" ma:contentTypeVersion="1" ma:contentTypeDescription="Create a new document." ma:contentTypeScope="" ma:versionID="934ecd4c9d9d7cc8812985b58ec41dc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FE048D8-CDE8-4354-BE34-9C867807A9E8}"/>
</file>

<file path=customXml/itemProps2.xml><?xml version="1.0" encoding="utf-8"?>
<ds:datastoreItem xmlns:ds="http://schemas.openxmlformats.org/officeDocument/2006/customXml" ds:itemID="{858CEADD-EA2F-46D8-99C5-E2630C0C5CA3}"/>
</file>

<file path=customXml/itemProps3.xml><?xml version="1.0" encoding="utf-8"?>
<ds:datastoreItem xmlns:ds="http://schemas.openxmlformats.org/officeDocument/2006/customXml" ds:itemID="{9D8BCE2C-93F8-4D6B-8DD1-9B3622536763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1506</TotalTime>
  <Words>2671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FINANCIAL PERFORMANCE - ORGANIZATIONAL SUSTAINABILITY RELATIONSHIP FROM AN ACCOUNTING FINANCIAL PERSPECTIVE. LITERATURE REVIEW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CONCLUSIONS</vt:lpstr>
      <vt:lpstr>BIBLIOGRAPHY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PERFORMANCE - ORGANIZATIONAL SUSTAINABILITY RELATIONSHIP FROM AN ACCOUNTING FINANCIAL PERSPECTIVE. LITERATURE REVIEW</dc:title>
  <dc:creator>Mihaela</dc:creator>
  <cp:lastModifiedBy>Mihaela</cp:lastModifiedBy>
  <cp:revision>42</cp:revision>
  <dcterms:created xsi:type="dcterms:W3CDTF">2022-10-13T14:27:52Z</dcterms:created>
  <dcterms:modified xsi:type="dcterms:W3CDTF">2023-01-27T06:48:47Z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0x010100EB533872B7C3F9458FC30F67B058BB45</vt:lpwstr>
  </property>
</Properties>
</file>